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14"/>
  </p:notesMasterIdLst>
  <p:sldIdLst>
    <p:sldId id="256" r:id="rId2"/>
    <p:sldId id="258" r:id="rId3"/>
    <p:sldId id="282" r:id="rId4"/>
    <p:sldId id="277" r:id="rId5"/>
    <p:sldId id="274" r:id="rId6"/>
    <p:sldId id="281" r:id="rId7"/>
    <p:sldId id="283" r:id="rId8"/>
    <p:sldId id="275" r:id="rId9"/>
    <p:sldId id="278" r:id="rId10"/>
    <p:sldId id="279" r:id="rId11"/>
    <p:sldId id="280" r:id="rId12"/>
    <p:sldId id="284" r:id="rId1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0B714B4E-3C3F-4B2B-A302-C139564ECDA1}">
          <p14:sldIdLst>
            <p14:sldId id="256"/>
            <p14:sldId id="258"/>
            <p14:sldId id="282"/>
            <p14:sldId id="277"/>
            <p14:sldId id="274"/>
            <p14:sldId id="281"/>
            <p14:sldId id="283"/>
            <p14:sldId id="275"/>
            <p14:sldId id="278"/>
            <p14:sldId id="279"/>
            <p14:sldId id="280"/>
            <p14:sldId id="284"/>
          </p14:sldIdLst>
        </p14:section>
        <p14:section name="Sekcja bez tytułu" id="{C1B2D7B3-7596-421B-9B33-6EED6A30B68A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2" d="100"/>
          <a:sy n="92" d="100"/>
        </p:scale>
        <p:origin x="-45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280BBA-FD4C-41D7-B4F5-C70BD0E0DCB3}" type="datetimeFigureOut">
              <a:rPr lang="pl-PL" smtClean="0"/>
              <a:t>2016-06-01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A27044-5E77-4898-B31A-F6B4FE30CAC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1186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27044-5E77-4898-B31A-F6B4FE30CACD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5478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27044-5E77-4898-B31A-F6B4FE30CACD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4542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27044-5E77-4898-B31A-F6B4FE30CACD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3701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27044-5E77-4898-B31A-F6B4FE30CACD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6829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27044-5E77-4898-B31A-F6B4FE30CACD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20683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27044-5E77-4898-B31A-F6B4FE30CACD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6900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27044-5E77-4898-B31A-F6B4FE30CACD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07633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27044-5E77-4898-B31A-F6B4FE30CACD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1901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54754-D7A5-4489-8487-4C2F6C619398}" type="datetime1">
              <a:rPr lang="pl-PL" smtClean="0"/>
              <a:t>2016-06-01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073D8-A309-4CEE-941B-2D93A764A1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1293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BED64-D57D-4457-BFA3-F98525DED545}" type="datetime1">
              <a:rPr lang="pl-PL" smtClean="0"/>
              <a:t>2016-06-01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073D8-A309-4CEE-941B-2D93A764A1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8552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BE6B6-3CCE-41D5-B1AA-107352DBD424}" type="datetime1">
              <a:rPr lang="pl-PL" smtClean="0"/>
              <a:t>2016-06-01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073D8-A309-4CEE-941B-2D93A764A1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9347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2D377-24C6-485C-9A4D-57E40A879B13}" type="datetime1">
              <a:rPr lang="pl-PL" smtClean="0"/>
              <a:t>2016-06-01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073D8-A309-4CEE-941B-2D93A764A1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2026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22A4B-6583-49A9-9366-EC5153B377DE}" type="datetime1">
              <a:rPr lang="pl-PL" smtClean="0"/>
              <a:t>2016-06-01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073D8-A309-4CEE-941B-2D93A764A1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6406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B7838-F0B7-4CAD-9BB4-2B6E6F68EAD9}" type="datetime1">
              <a:rPr lang="pl-PL" smtClean="0"/>
              <a:t>2016-06-01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073D8-A309-4CEE-941B-2D93A764A1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6486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445C4-15F2-46DF-AE7D-58EC16AF96D1}" type="datetime1">
              <a:rPr lang="pl-PL" smtClean="0"/>
              <a:t>2016-06-01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073D8-A309-4CEE-941B-2D93A764A1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7009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29961-9971-452C-8212-8AE5B92229C8}" type="datetime1">
              <a:rPr lang="pl-PL" smtClean="0"/>
              <a:t>2016-06-01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073D8-A309-4CEE-941B-2D93A764A1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2747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CC6FD-BDB9-4EC8-B126-33D01446ACBF}" type="datetime1">
              <a:rPr lang="pl-PL" smtClean="0"/>
              <a:t>2016-06-01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073D8-A309-4CEE-941B-2D93A764A1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6442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56F19-F76D-4D8E-A204-6D4A7120C3B1}" type="datetime1">
              <a:rPr lang="pl-PL" smtClean="0"/>
              <a:t>2016-06-01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073D8-A309-4CEE-941B-2D93A764A1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514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972DA-9B40-4F5E-9DA8-38886FAA9EE7}" type="datetime1">
              <a:rPr lang="pl-PL" smtClean="0"/>
              <a:t>2016-06-01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073D8-A309-4CEE-941B-2D93A764A1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1704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FB830-8FA6-4ABA-8A49-D972AA73688E}" type="datetime1">
              <a:rPr lang="pl-PL" smtClean="0"/>
              <a:t>2016-06-01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073D8-A309-4CEE-941B-2D93A764A10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0805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rostokąt 15"/>
          <p:cNvSpPr/>
          <p:nvPr/>
        </p:nvSpPr>
        <p:spPr>
          <a:xfrm>
            <a:off x="0" y="4376346"/>
            <a:ext cx="12192000" cy="4901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/>
          <p:cNvSpPr txBox="1"/>
          <p:nvPr/>
        </p:nvSpPr>
        <p:spPr>
          <a:xfrm>
            <a:off x="1079733" y="2006807"/>
            <a:ext cx="10103958" cy="22570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sz="8000" b="1" baseline="30000" dirty="0" smtClean="0"/>
              <a:t>Seniorze!</a:t>
            </a:r>
          </a:p>
          <a:p>
            <a:r>
              <a:rPr lang="pl-PL" sz="8000" b="1" baseline="30000" dirty="0" smtClean="0"/>
              <a:t>Uważaj na oszustów!</a:t>
            </a:r>
            <a:r>
              <a:rPr lang="pl-PL" sz="8000" baseline="30000" dirty="0" smtClean="0"/>
              <a:t> </a:t>
            </a:r>
          </a:p>
          <a:p>
            <a:r>
              <a:rPr lang="pl-PL" sz="6000" baseline="30000" dirty="0"/>
              <a:t>Pamiętaj </a:t>
            </a:r>
            <a:r>
              <a:rPr lang="pl-PL" sz="6000" baseline="30000" dirty="0" smtClean="0"/>
              <a:t>o bezpieczeństwie</a:t>
            </a:r>
            <a:endParaRPr lang="pl-PL" sz="6000" baseline="30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50" y="10602"/>
            <a:ext cx="4591050" cy="355282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491" y="5535010"/>
            <a:ext cx="914400" cy="1143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96" y="5595890"/>
            <a:ext cx="642137" cy="108212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3013504" y="5813230"/>
            <a:ext cx="4966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/>
              <a:t>Urząd Miasta Stołecznego Warszawy</a:t>
            </a:r>
          </a:p>
          <a:p>
            <a:pPr algn="ctr"/>
            <a:r>
              <a:rPr lang="pl-PL" sz="1200" b="1" dirty="0"/>
              <a:t>Biuro Bezpieczeństwa i Zarządzania </a:t>
            </a:r>
            <a:r>
              <a:rPr lang="pl-PL" sz="1200" b="1" dirty="0" smtClean="0"/>
              <a:t>Kryzysowego</a:t>
            </a:r>
            <a:endParaRPr lang="pl-PL" sz="1200" b="1" dirty="0"/>
          </a:p>
          <a:p>
            <a:pPr algn="ctr"/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56354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6676" cy="6858001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0" y="0"/>
            <a:ext cx="12192000" cy="56726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/>
          <p:cNvSpPr txBox="1"/>
          <p:nvPr/>
        </p:nvSpPr>
        <p:spPr>
          <a:xfrm>
            <a:off x="448734" y="197935"/>
            <a:ext cx="10515600" cy="3693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Seniorze! Uważaj </a:t>
            </a:r>
            <a:r>
              <a:rPr lang="pl-PL" b="1" dirty="0">
                <a:solidFill>
                  <a:schemeClr val="bg1"/>
                </a:solidFill>
              </a:rPr>
              <a:t>na oszustów</a:t>
            </a:r>
            <a:r>
              <a:rPr lang="pl-PL" dirty="0">
                <a:solidFill>
                  <a:schemeClr val="bg1"/>
                </a:solidFill>
              </a:rPr>
              <a:t>! Pamiętaj o bezpieczeństwie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448734" y="1082561"/>
            <a:ext cx="5637434" cy="518090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spcAft>
                <a:spcPts val="1000"/>
              </a:spcAft>
            </a:pPr>
            <a:r>
              <a:rPr lang="pl-PL" sz="4000" b="1" baseline="30000" dirty="0">
                <a:solidFill>
                  <a:schemeClr val="bg1"/>
                </a:solidFill>
              </a:rPr>
              <a:t>Co powiedzieć komuś, kto być może próbuje nas oszukać?</a:t>
            </a:r>
          </a:p>
          <a:p>
            <a:pPr>
              <a:spcAft>
                <a:spcPts val="1000"/>
              </a:spcAft>
            </a:pPr>
            <a:r>
              <a:rPr lang="pl-PL" sz="3600" b="1" baseline="30000" dirty="0">
                <a:solidFill>
                  <a:srgbClr val="FF0000"/>
                </a:solidFill>
              </a:rPr>
              <a:t>Możesz użyć poniższych stwierdzeń:</a:t>
            </a:r>
          </a:p>
          <a:p>
            <a:pPr marL="360000" indent="-360000"/>
            <a:r>
              <a:rPr lang="pl-PL" sz="2800" baseline="30000" dirty="0">
                <a:solidFill>
                  <a:schemeClr val="bg1"/>
                </a:solidFill>
              </a:rPr>
              <a:t>• 	</a:t>
            </a:r>
            <a:r>
              <a:rPr lang="pl-PL" sz="2800" baseline="30000" dirty="0" smtClean="0">
                <a:solidFill>
                  <a:schemeClr val="bg1"/>
                </a:solidFill>
              </a:rPr>
              <a:t>Wszystkie </a:t>
            </a:r>
            <a:r>
              <a:rPr lang="pl-PL" sz="2800" baseline="30000" dirty="0">
                <a:solidFill>
                  <a:schemeClr val="bg1"/>
                </a:solidFill>
              </a:rPr>
              <a:t>sprawy związane z elektrownią czy komunikacją załatwiam osobiście w biurze obsługi klienta.</a:t>
            </a:r>
          </a:p>
          <a:p>
            <a:pPr marL="360000" indent="-360000"/>
            <a:r>
              <a:rPr lang="pl-PL" sz="2800" baseline="30000" dirty="0">
                <a:solidFill>
                  <a:schemeClr val="bg1"/>
                </a:solidFill>
              </a:rPr>
              <a:t>• </a:t>
            </a:r>
            <a:r>
              <a:rPr lang="pl-PL" sz="2800" baseline="30000" dirty="0" smtClean="0">
                <a:solidFill>
                  <a:schemeClr val="bg1"/>
                </a:solidFill>
              </a:rPr>
              <a:t>	Nie </a:t>
            </a:r>
            <a:r>
              <a:rPr lang="pl-PL" sz="2800" baseline="30000" dirty="0">
                <a:solidFill>
                  <a:schemeClr val="bg1"/>
                </a:solidFill>
              </a:rPr>
              <a:t>załatwiam spraw związanych z pieniędzmi przez telefon.</a:t>
            </a:r>
          </a:p>
          <a:p>
            <a:pPr marL="360000" indent="-360000"/>
            <a:r>
              <a:rPr lang="pl-PL" sz="2800" baseline="30000" dirty="0">
                <a:solidFill>
                  <a:schemeClr val="bg1"/>
                </a:solidFill>
              </a:rPr>
              <a:t>• </a:t>
            </a:r>
            <a:r>
              <a:rPr lang="pl-PL" sz="2800" baseline="30000" dirty="0" smtClean="0">
                <a:solidFill>
                  <a:schemeClr val="bg1"/>
                </a:solidFill>
              </a:rPr>
              <a:t>	Nie </a:t>
            </a:r>
            <a:r>
              <a:rPr lang="pl-PL" sz="2800" baseline="30000" dirty="0">
                <a:solidFill>
                  <a:schemeClr val="bg1"/>
                </a:solidFill>
              </a:rPr>
              <a:t>przyjmuję niezapowiedzianych wizyt.</a:t>
            </a:r>
          </a:p>
          <a:p>
            <a:pPr marL="360000" indent="-360000"/>
            <a:r>
              <a:rPr lang="pl-PL" sz="2800" baseline="30000" dirty="0">
                <a:solidFill>
                  <a:schemeClr val="bg1"/>
                </a:solidFill>
              </a:rPr>
              <a:t>• </a:t>
            </a:r>
            <a:r>
              <a:rPr lang="pl-PL" sz="2800" baseline="30000" dirty="0" smtClean="0">
                <a:solidFill>
                  <a:schemeClr val="bg1"/>
                </a:solidFill>
              </a:rPr>
              <a:t>	Nie </a:t>
            </a:r>
            <a:r>
              <a:rPr lang="pl-PL" sz="2800" baseline="30000" dirty="0">
                <a:solidFill>
                  <a:schemeClr val="bg1"/>
                </a:solidFill>
              </a:rPr>
              <a:t>wpuszczam do domu obcych osób, jeśli nie uprzedzają mnie o wizycie.</a:t>
            </a:r>
          </a:p>
          <a:p>
            <a:pPr marL="360000" indent="-360000"/>
            <a:r>
              <a:rPr lang="pl-PL" sz="2800" baseline="30000" dirty="0">
                <a:solidFill>
                  <a:schemeClr val="bg1"/>
                </a:solidFill>
              </a:rPr>
              <a:t>• </a:t>
            </a:r>
            <a:r>
              <a:rPr lang="pl-PL" sz="2800" baseline="30000" dirty="0" smtClean="0">
                <a:solidFill>
                  <a:schemeClr val="bg1"/>
                </a:solidFill>
              </a:rPr>
              <a:t>	Proszę </a:t>
            </a:r>
            <a:r>
              <a:rPr lang="pl-PL" sz="2800" baseline="30000" dirty="0">
                <a:solidFill>
                  <a:schemeClr val="bg1"/>
                </a:solidFill>
              </a:rPr>
              <a:t>mnie nie nachodzić/nie niepokoić.</a:t>
            </a:r>
          </a:p>
          <a:p>
            <a:pPr marL="360000" indent="-360000"/>
            <a:r>
              <a:rPr lang="pl-PL" sz="2800" baseline="30000" dirty="0">
                <a:solidFill>
                  <a:schemeClr val="bg1"/>
                </a:solidFill>
              </a:rPr>
              <a:t>• </a:t>
            </a:r>
            <a:r>
              <a:rPr lang="pl-PL" sz="2800" baseline="30000" dirty="0" smtClean="0">
                <a:solidFill>
                  <a:schemeClr val="bg1"/>
                </a:solidFill>
              </a:rPr>
              <a:t>	Proszę </a:t>
            </a:r>
            <a:r>
              <a:rPr lang="pl-PL" sz="2800" baseline="30000" dirty="0">
                <a:solidFill>
                  <a:schemeClr val="bg1"/>
                </a:solidFill>
              </a:rPr>
              <a:t>mi nie przeszkadzać.</a:t>
            </a:r>
          </a:p>
          <a:p>
            <a:pPr marL="360000" indent="-360000"/>
            <a:r>
              <a:rPr lang="pl-PL" sz="2800" baseline="30000" dirty="0">
                <a:solidFill>
                  <a:schemeClr val="bg1"/>
                </a:solidFill>
              </a:rPr>
              <a:t>• </a:t>
            </a:r>
            <a:r>
              <a:rPr lang="pl-PL" sz="2800" baseline="30000" dirty="0" smtClean="0">
                <a:solidFill>
                  <a:schemeClr val="bg1"/>
                </a:solidFill>
              </a:rPr>
              <a:t>	Nie </a:t>
            </a:r>
            <a:r>
              <a:rPr lang="pl-PL" sz="2800" baseline="30000" dirty="0">
                <a:solidFill>
                  <a:schemeClr val="bg1"/>
                </a:solidFill>
              </a:rPr>
              <a:t>mam czasu rozmawiać.</a:t>
            </a:r>
          </a:p>
          <a:p>
            <a:pPr marL="360000" indent="-360000"/>
            <a:r>
              <a:rPr lang="pl-PL" sz="2800" baseline="30000" dirty="0">
                <a:solidFill>
                  <a:schemeClr val="bg1"/>
                </a:solidFill>
              </a:rPr>
              <a:t>• </a:t>
            </a:r>
            <a:r>
              <a:rPr lang="pl-PL" sz="2800" baseline="30000" dirty="0" smtClean="0">
                <a:solidFill>
                  <a:schemeClr val="bg1"/>
                </a:solidFill>
              </a:rPr>
              <a:t>	Nie </a:t>
            </a:r>
            <a:r>
              <a:rPr lang="pl-PL" sz="2800" baseline="30000" dirty="0">
                <a:solidFill>
                  <a:schemeClr val="bg1"/>
                </a:solidFill>
              </a:rPr>
              <a:t>będę rozmawiać. Jest u mnie syn/wnuk/siostrzeniec.</a:t>
            </a:r>
          </a:p>
        </p:txBody>
      </p:sp>
    </p:spTree>
    <p:extLst>
      <p:ext uri="{BB962C8B-B14F-4D97-AF65-F5344CB8AC3E}">
        <p14:creationId xmlns:p14="http://schemas.microsoft.com/office/powerpoint/2010/main" val="347569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963561" y="876979"/>
            <a:ext cx="1039269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  <a:latin typeface="Calibri-Bold"/>
              </a:rPr>
              <a:t>SENIORZE </a:t>
            </a:r>
            <a:r>
              <a:rPr lang="pl-PL" sz="2800" b="1" dirty="0" smtClean="0">
                <a:solidFill>
                  <a:srgbClr val="FF0000"/>
                </a:solidFill>
                <a:latin typeface="Calibri-Bold"/>
              </a:rPr>
              <a:t>PAMIĘTAJ!</a:t>
            </a:r>
          </a:p>
          <a:p>
            <a:endParaRPr lang="pl-PL" sz="1000" b="1" dirty="0">
              <a:solidFill>
                <a:srgbClr val="FFFFFF"/>
              </a:solidFill>
              <a:latin typeface="Calibri-Bold"/>
            </a:endParaRPr>
          </a:p>
          <a:p>
            <a:r>
              <a:rPr lang="pl-PL" sz="2800" b="1" dirty="0">
                <a:solidFill>
                  <a:srgbClr val="FF0000"/>
                </a:solidFill>
                <a:latin typeface="Calibri-Bold"/>
              </a:rPr>
              <a:t>ZAWSZE BĄDŹ UWAŻNY, OSTROŻNY I PRZEWIDUJĄCY</a:t>
            </a:r>
            <a:r>
              <a:rPr lang="pl-PL" sz="2800" b="1" dirty="0" smtClean="0">
                <a:solidFill>
                  <a:srgbClr val="FF0000"/>
                </a:solidFill>
                <a:latin typeface="Calibri-Bold"/>
              </a:rPr>
              <a:t>!</a:t>
            </a:r>
          </a:p>
          <a:p>
            <a:endParaRPr lang="pl-PL" sz="2800" b="1" dirty="0" smtClean="0">
              <a:solidFill>
                <a:srgbClr val="FF0000"/>
              </a:solidFill>
              <a:latin typeface="Calibri-Bold"/>
            </a:endParaRPr>
          </a:p>
          <a:p>
            <a:pPr algn="just"/>
            <a:endParaRPr lang="pl-PL" b="1" dirty="0">
              <a:solidFill>
                <a:srgbClr val="FF4D00"/>
              </a:solidFill>
              <a:latin typeface="Calibri-Bold"/>
            </a:endParaRPr>
          </a:p>
          <a:p>
            <a:pPr algn="just"/>
            <a:r>
              <a:rPr lang="pl-PL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•   </a:t>
            </a:r>
            <a:r>
              <a:rPr lang="pl-PL" sz="2800" dirty="0">
                <a:solidFill>
                  <a:srgbClr val="000000"/>
                </a:solidFill>
                <a:latin typeface="Calibri" panose="020F0502020204030204" pitchFamily="34" charset="0"/>
              </a:rPr>
              <a:t>Nie izoluj się – nie trać więzi z rodziną i przyjaciółmi</a:t>
            </a:r>
            <a:r>
              <a:rPr lang="pl-PL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</a:p>
          <a:p>
            <a:pPr algn="just"/>
            <a:endParaRPr lang="pl-PL" sz="2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pl-PL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• Szukaj </a:t>
            </a:r>
            <a:r>
              <a:rPr lang="pl-PL" sz="2800" dirty="0">
                <a:solidFill>
                  <a:srgbClr val="000000"/>
                </a:solidFill>
                <a:latin typeface="Calibri" panose="020F0502020204030204" pitchFamily="34" charset="0"/>
              </a:rPr>
              <a:t>informacji </a:t>
            </a:r>
            <a:r>
              <a:rPr lang="pl-PL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(Internet, </a:t>
            </a:r>
            <a:r>
              <a:rPr lang="pl-PL" sz="2800" dirty="0">
                <a:solidFill>
                  <a:srgbClr val="000000"/>
                </a:solidFill>
                <a:latin typeface="Calibri" panose="020F0502020204030204" pitchFamily="34" charset="0"/>
              </a:rPr>
              <a:t>prasa, radio, telewizja, instytucje </a:t>
            </a:r>
            <a:r>
              <a:rPr lang="pl-PL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gromadzące i </a:t>
            </a:r>
            <a:r>
              <a:rPr lang="pl-PL" sz="2800" dirty="0">
                <a:solidFill>
                  <a:srgbClr val="000000"/>
                </a:solidFill>
                <a:latin typeface="Calibri" panose="020F0502020204030204" pitchFamily="34" charset="0"/>
              </a:rPr>
              <a:t>przetwarzające informacje</a:t>
            </a:r>
            <a:r>
              <a:rPr lang="pl-PL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).</a:t>
            </a:r>
          </a:p>
          <a:p>
            <a:pPr algn="just"/>
            <a:endParaRPr lang="pl-PL" sz="2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pl-PL" sz="2800" dirty="0">
                <a:solidFill>
                  <a:srgbClr val="000000"/>
                </a:solidFill>
                <a:latin typeface="Calibri" panose="020F0502020204030204" pitchFamily="34" charset="0"/>
              </a:rPr>
              <a:t>• </a:t>
            </a:r>
            <a:r>
              <a:rPr lang="pl-PL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Bądź </a:t>
            </a:r>
            <a:r>
              <a:rPr lang="pl-PL" sz="2800" dirty="0">
                <a:solidFill>
                  <a:srgbClr val="000000"/>
                </a:solidFill>
                <a:latin typeface="Calibri" panose="020F0502020204030204" pitchFamily="34" charset="0"/>
              </a:rPr>
              <a:t>otwarty na tzw. myślenie krytyczne. Nie chodzi tu o postawę „krytykanta</a:t>
            </a:r>
            <a:r>
              <a:rPr lang="pl-PL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”, któremu </a:t>
            </a:r>
            <a:r>
              <a:rPr lang="pl-PL" sz="2800" dirty="0">
                <a:solidFill>
                  <a:srgbClr val="000000"/>
                </a:solidFill>
                <a:latin typeface="Calibri" panose="020F0502020204030204" pitchFamily="34" charset="0"/>
              </a:rPr>
              <a:t>wszystko się nie podoba i który zawsze ma swoje zdanie. </a:t>
            </a:r>
            <a:r>
              <a:rPr lang="pl-PL" sz="2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Chodzi tu </a:t>
            </a:r>
            <a:r>
              <a:rPr lang="pl-PL" sz="2800" dirty="0">
                <a:solidFill>
                  <a:srgbClr val="000000"/>
                </a:solidFill>
                <a:latin typeface="Calibri" panose="020F0502020204030204" pitchFamily="34" charset="0"/>
              </a:rPr>
              <a:t>raczej o postawę badacza, który poszukuje prawdy.</a:t>
            </a:r>
            <a:endParaRPr lang="pl-PL" sz="2800" dirty="0"/>
          </a:p>
        </p:txBody>
      </p:sp>
      <p:sp>
        <p:nvSpPr>
          <p:cNvPr id="11" name="Prostokąt 10"/>
          <p:cNvSpPr/>
          <p:nvPr/>
        </p:nvSpPr>
        <p:spPr>
          <a:xfrm>
            <a:off x="0" y="0"/>
            <a:ext cx="12192000" cy="56726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pole tekstowe 19"/>
          <p:cNvSpPr txBox="1"/>
          <p:nvPr/>
        </p:nvSpPr>
        <p:spPr>
          <a:xfrm>
            <a:off x="448734" y="197935"/>
            <a:ext cx="10515600" cy="3693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Seniorze! Uważaj </a:t>
            </a:r>
            <a:r>
              <a:rPr lang="pl-PL" b="1" dirty="0">
                <a:solidFill>
                  <a:schemeClr val="bg1"/>
                </a:solidFill>
              </a:rPr>
              <a:t>na oszustów</a:t>
            </a:r>
            <a:r>
              <a:rPr lang="pl-PL" dirty="0">
                <a:solidFill>
                  <a:schemeClr val="bg1"/>
                </a:solidFill>
              </a:rPr>
              <a:t>! Pamiętaj o bezpieczeństwie</a:t>
            </a:r>
          </a:p>
        </p:txBody>
      </p:sp>
    </p:spTree>
    <p:extLst>
      <p:ext uri="{BB962C8B-B14F-4D97-AF65-F5344CB8AC3E}">
        <p14:creationId xmlns:p14="http://schemas.microsoft.com/office/powerpoint/2010/main" val="419279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0" y="0"/>
            <a:ext cx="12192000" cy="56726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/>
          <p:cNvSpPr txBox="1"/>
          <p:nvPr/>
        </p:nvSpPr>
        <p:spPr>
          <a:xfrm>
            <a:off x="448734" y="197935"/>
            <a:ext cx="10515600" cy="3693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Seniorze! Uważaj </a:t>
            </a:r>
            <a:r>
              <a:rPr lang="pl-PL" b="1" dirty="0">
                <a:solidFill>
                  <a:schemeClr val="bg1"/>
                </a:solidFill>
              </a:rPr>
              <a:t>na oszustów</a:t>
            </a:r>
            <a:r>
              <a:rPr lang="pl-PL" dirty="0">
                <a:solidFill>
                  <a:schemeClr val="bg1"/>
                </a:solidFill>
              </a:rPr>
              <a:t>! Pamiętaj o bezpieczeństwie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448734" y="6253314"/>
            <a:ext cx="10289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 smtClean="0">
                <a:solidFill>
                  <a:srgbClr val="FFFF00"/>
                </a:solidFill>
              </a:rPr>
              <a:t>Prezentacja przygotowana przez </a:t>
            </a:r>
            <a:r>
              <a:rPr lang="pl-PL" sz="1400" dirty="0" smtClean="0">
                <a:solidFill>
                  <a:srgbClr val="FFFF00"/>
                </a:solidFill>
              </a:rPr>
              <a:t>Tomasz Andrzejewskiego</a:t>
            </a:r>
            <a:r>
              <a:rPr lang="pl-PL" sz="1400" dirty="0" smtClean="0">
                <a:solidFill>
                  <a:srgbClr val="FFFF00"/>
                </a:solidFill>
              </a:rPr>
              <a:t> </a:t>
            </a:r>
            <a:r>
              <a:rPr lang="pl-PL" sz="1400" dirty="0" smtClean="0">
                <a:solidFill>
                  <a:srgbClr val="FFFF00"/>
                </a:solidFill>
              </a:rPr>
              <a:t>do wykorzystania w ramach działań profilaktycznych podczas spotkań seniorami. </a:t>
            </a:r>
            <a:endParaRPr lang="pl-PL" sz="1400" dirty="0">
              <a:solidFill>
                <a:srgbClr val="FFFF00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2713702" y="2743200"/>
            <a:ext cx="55945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dirty="0" smtClean="0">
                <a:solidFill>
                  <a:schemeClr val="bg1"/>
                </a:solidFill>
              </a:rPr>
              <a:t>Dziękuję za uwagę!</a:t>
            </a:r>
            <a:endParaRPr lang="pl-PL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97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5" y="120766"/>
            <a:ext cx="12025746" cy="6364580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0" y="0"/>
            <a:ext cx="12192000" cy="56726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/>
          <p:cNvSpPr txBox="1"/>
          <p:nvPr/>
        </p:nvSpPr>
        <p:spPr>
          <a:xfrm>
            <a:off x="448734" y="197935"/>
            <a:ext cx="10515600" cy="3693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Seniorze! Uważaj na oszustów</a:t>
            </a:r>
            <a:r>
              <a:rPr lang="pl-PL" dirty="0">
                <a:solidFill>
                  <a:schemeClr val="bg1"/>
                </a:solidFill>
              </a:rPr>
              <a:t>!</a:t>
            </a:r>
            <a:r>
              <a:rPr lang="pl-PL" dirty="0" smtClean="0">
                <a:solidFill>
                  <a:schemeClr val="bg1"/>
                </a:solidFill>
              </a:rPr>
              <a:t> Pamiętaj o bezpieczeństwie</a:t>
            </a:r>
          </a:p>
        </p:txBody>
      </p:sp>
      <p:sp>
        <p:nvSpPr>
          <p:cNvPr id="3" name="Prostokąt zaokrąglony 2"/>
          <p:cNvSpPr/>
          <p:nvPr/>
        </p:nvSpPr>
        <p:spPr>
          <a:xfrm>
            <a:off x="6267797" y="644437"/>
            <a:ext cx="5924204" cy="3653244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/>
          <p:cNvSpPr txBox="1"/>
          <p:nvPr/>
        </p:nvSpPr>
        <p:spPr>
          <a:xfrm>
            <a:off x="6417425" y="991350"/>
            <a:ext cx="5774575" cy="361124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360000" indent="-360000">
              <a:buClr>
                <a:schemeClr val="accent1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pl-PL" sz="4000" baseline="30000" dirty="0"/>
              <a:t>Do jakich metod uciekają się przestępcy? </a:t>
            </a:r>
            <a:endParaRPr lang="pl-PL" sz="4000" baseline="30000" dirty="0" smtClean="0"/>
          </a:p>
          <a:p>
            <a:pPr marL="360000" indent="-360000">
              <a:buClr>
                <a:schemeClr val="accent1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pl-PL" sz="4000" baseline="30000" dirty="0" smtClean="0"/>
              <a:t>Na </a:t>
            </a:r>
            <a:r>
              <a:rPr lang="pl-PL" sz="4000" baseline="30000" dirty="0"/>
              <a:t>czym polega oszustwo „na wnuczka</a:t>
            </a:r>
            <a:r>
              <a:rPr lang="pl-PL" sz="4000" baseline="30000" dirty="0" smtClean="0"/>
              <a:t>”, „na kolegę”, „na policjanta”, „na akwizytora”, „na pracownika opieki społecznej” ?</a:t>
            </a:r>
          </a:p>
          <a:p>
            <a:pPr marL="360000" indent="-360000">
              <a:buClr>
                <a:schemeClr val="accent1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r>
              <a:rPr lang="pl-PL" sz="4000" baseline="30000" dirty="0" smtClean="0"/>
              <a:t>Jak </a:t>
            </a:r>
            <a:r>
              <a:rPr lang="pl-PL" sz="4000" baseline="30000" dirty="0"/>
              <a:t>uchronić się przed nieuczciwymi praktykami</a:t>
            </a:r>
            <a:r>
              <a:rPr lang="pl-PL" sz="4000" baseline="30000" dirty="0" smtClean="0"/>
              <a:t>?</a:t>
            </a:r>
          </a:p>
          <a:p>
            <a:pPr marL="360000" indent="-360000">
              <a:buClr>
                <a:schemeClr val="accent1">
                  <a:lumMod val="75000"/>
                </a:schemeClr>
              </a:buClr>
              <a:buSzPct val="150000"/>
              <a:buFont typeface="Arial" panose="020B0604020202020204" pitchFamily="34" charset="0"/>
              <a:buChar char="•"/>
            </a:pPr>
            <a:endParaRPr lang="pl-PL" sz="3200" baseline="30000" dirty="0"/>
          </a:p>
        </p:txBody>
      </p:sp>
    </p:spTree>
    <p:extLst>
      <p:ext uri="{BB962C8B-B14F-4D97-AF65-F5344CB8AC3E}">
        <p14:creationId xmlns:p14="http://schemas.microsoft.com/office/powerpoint/2010/main" val="397477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170" y="1394275"/>
            <a:ext cx="8702398" cy="5327199"/>
          </a:xfrm>
        </p:spPr>
      </p:pic>
      <p:sp>
        <p:nvSpPr>
          <p:cNvPr id="7" name="Prostokąt 6"/>
          <p:cNvSpPr/>
          <p:nvPr/>
        </p:nvSpPr>
        <p:spPr>
          <a:xfrm>
            <a:off x="0" y="0"/>
            <a:ext cx="12192000" cy="56726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/>
          <p:cNvSpPr txBox="1"/>
          <p:nvPr/>
        </p:nvSpPr>
        <p:spPr>
          <a:xfrm>
            <a:off x="448734" y="197935"/>
            <a:ext cx="10515600" cy="3693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Seniorze! Uważaj na oszustów</a:t>
            </a:r>
            <a:r>
              <a:rPr lang="pl-PL" dirty="0">
                <a:solidFill>
                  <a:schemeClr val="bg1"/>
                </a:solidFill>
              </a:rPr>
              <a:t>!</a:t>
            </a:r>
            <a:r>
              <a:rPr lang="pl-PL" dirty="0" smtClean="0">
                <a:solidFill>
                  <a:schemeClr val="bg1"/>
                </a:solidFill>
              </a:rPr>
              <a:t> Pamiętaj o bezpieczeństwie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454657" y="859309"/>
            <a:ext cx="11067794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l-PL" sz="4400" b="1" baseline="30000" dirty="0" smtClean="0">
                <a:solidFill>
                  <a:srgbClr val="FF0000"/>
                </a:solidFill>
              </a:rPr>
              <a:t>Seniorze, to musisz wiedzieć! – </a:t>
            </a:r>
            <a:r>
              <a:rPr lang="pl-PL" sz="4400" b="1" baseline="30000" dirty="0">
                <a:solidFill>
                  <a:srgbClr val="FF0000"/>
                </a:solidFill>
              </a:rPr>
              <a:t>jak działają przestępcy</a:t>
            </a:r>
            <a:r>
              <a:rPr lang="pl-PL" sz="4400" b="1" baseline="30000" dirty="0" smtClean="0">
                <a:solidFill>
                  <a:srgbClr val="FF0000"/>
                </a:solidFill>
              </a:rPr>
              <a:t>?</a:t>
            </a:r>
            <a:endParaRPr lang="pl-PL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56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77111"/>
            <a:ext cx="4286865" cy="3546515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0" y="0"/>
            <a:ext cx="12192000" cy="56726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/>
          <p:cNvSpPr txBox="1"/>
          <p:nvPr/>
        </p:nvSpPr>
        <p:spPr>
          <a:xfrm>
            <a:off x="448734" y="197935"/>
            <a:ext cx="10515600" cy="3693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Seniorze! Uważaj </a:t>
            </a:r>
            <a:r>
              <a:rPr lang="pl-PL" b="1" dirty="0">
                <a:solidFill>
                  <a:schemeClr val="bg1"/>
                </a:solidFill>
              </a:rPr>
              <a:t>na oszustów</a:t>
            </a:r>
            <a:r>
              <a:rPr lang="pl-PL" dirty="0">
                <a:solidFill>
                  <a:schemeClr val="bg1"/>
                </a:solidFill>
              </a:rPr>
              <a:t>! Pamiętaj o bezpieczeństwie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5300499" y="1790998"/>
            <a:ext cx="6531428" cy="456535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360000" indent="-360000" algn="just">
              <a:spcAft>
                <a:spcPts val="1000"/>
              </a:spcAft>
            </a:pPr>
            <a:r>
              <a:rPr lang="pl-PL" sz="2800" b="1" baseline="30000" dirty="0" smtClean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pl-PL" sz="2800" b="1" baseline="30000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pl-PL" sz="2800" b="1" baseline="30000" dirty="0" smtClean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pl-PL" sz="2800" baseline="30000" dirty="0" smtClean="0"/>
              <a:t>Oszuści </a:t>
            </a:r>
            <a:r>
              <a:rPr lang="pl-PL" sz="2800" baseline="30000" dirty="0"/>
              <a:t>podający się za wnuka czy siostrzeńca dzwonią najczęściej na telefon stacjonarny. Często wybierają przypadkowe numery z książki telefonicznej, kierując się w szczególności imieniem właściciela telefonu, które może sugerować podeszły wiek. </a:t>
            </a:r>
          </a:p>
          <a:p>
            <a:pPr marL="360000" indent="-360000" algn="just">
              <a:spcAft>
                <a:spcPts val="1000"/>
              </a:spcAft>
            </a:pPr>
            <a:r>
              <a:rPr lang="pl-PL" sz="2800" b="1" baseline="30000" dirty="0">
                <a:solidFill>
                  <a:schemeClr val="accent1">
                    <a:lumMod val="75000"/>
                  </a:schemeClr>
                </a:solidFill>
              </a:rPr>
              <a:t>2.</a:t>
            </a:r>
            <a:r>
              <a:rPr lang="pl-PL" sz="2800" baseline="30000" dirty="0"/>
              <a:t> </a:t>
            </a:r>
            <a:r>
              <a:rPr lang="pl-PL" sz="2800" baseline="30000" dirty="0" smtClean="0"/>
              <a:t>	Fałszywi </a:t>
            </a:r>
            <a:r>
              <a:rPr lang="pl-PL" sz="2800" baseline="30000" dirty="0"/>
              <a:t>wnuczkowie wymyślają przeróżne historie, by naciągnąć seniorów – mówią np., że nadarzyła im się wyjątkowa okazja, by kupić samochód czy działkę za niewielkie pieniądze. Nierzadko opowiadają o dramatycznym zdarzeniu, np. wypadku samochodowym, który spowodowali. </a:t>
            </a:r>
          </a:p>
          <a:p>
            <a:pPr marL="360000" indent="-360000" algn="just">
              <a:spcAft>
                <a:spcPts val="1000"/>
              </a:spcAft>
            </a:pPr>
            <a:r>
              <a:rPr lang="pl-PL" sz="2800" b="1" baseline="30000" dirty="0">
                <a:solidFill>
                  <a:schemeClr val="accent1">
                    <a:lumMod val="75000"/>
                  </a:schemeClr>
                </a:solidFill>
              </a:rPr>
              <a:t>3.</a:t>
            </a:r>
            <a:r>
              <a:rPr lang="pl-PL" sz="2800" baseline="30000" dirty="0"/>
              <a:t> </a:t>
            </a:r>
            <a:r>
              <a:rPr lang="pl-PL" sz="2800" baseline="30000" dirty="0" smtClean="0"/>
              <a:t>	Pieniądze </a:t>
            </a:r>
            <a:r>
              <a:rPr lang="pl-PL" sz="2800" baseline="30000" dirty="0"/>
              <a:t>są im pilnie potrzebne, by mogli uniknąć problemów z prawem. Zamiast rozmówcy w mieszkaniu seniora zjawia się ktoś w zastępstwie. Informuje, że wnuczek czy siostrzeniec z ważnego powodu nie mógł pojawić się osobiście. Namawiają ofiarę do tego, by przekazała im pieniądze.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454657" y="859309"/>
            <a:ext cx="11067794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pl-PL" sz="4400" b="1" baseline="30000" dirty="0" smtClean="0">
                <a:solidFill>
                  <a:srgbClr val="FF0000"/>
                </a:solidFill>
              </a:rPr>
              <a:t>Seniorze, to musisz wiedzieć! – </a:t>
            </a:r>
            <a:r>
              <a:rPr lang="pl-PL" sz="4400" b="1" baseline="30000" dirty="0">
                <a:solidFill>
                  <a:srgbClr val="FF0000"/>
                </a:solidFill>
              </a:rPr>
              <a:t>jak działają przestępcy</a:t>
            </a:r>
            <a:r>
              <a:rPr lang="pl-PL" sz="4400" b="1" baseline="30000" dirty="0" smtClean="0">
                <a:solidFill>
                  <a:srgbClr val="FF0000"/>
                </a:solidFill>
              </a:rPr>
              <a:t>?</a:t>
            </a:r>
            <a:endParaRPr lang="pl-PL" sz="4400" dirty="0">
              <a:solidFill>
                <a:srgbClr val="FF0000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447616" y="1536417"/>
            <a:ext cx="4631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b="1" baseline="30000" dirty="0">
                <a:solidFill>
                  <a:srgbClr val="00B050"/>
                </a:solidFill>
              </a:rPr>
              <a:t>Oszustwo „na wnuczka”</a:t>
            </a:r>
            <a:endParaRPr lang="pl-PL" sz="4800" dirty="0">
              <a:solidFill>
                <a:srgbClr val="00B050"/>
              </a:solidFill>
            </a:endParaRPr>
          </a:p>
        </p:txBody>
      </p:sp>
      <p:pic>
        <p:nvPicPr>
          <p:cNvPr id="10" name="Metoda na wnuczka  [DownTube.pl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6068961"/>
            <a:ext cx="1052053" cy="7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55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0" y="0"/>
            <a:ext cx="12192000" cy="56726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/>
          <p:cNvSpPr txBox="1"/>
          <p:nvPr/>
        </p:nvSpPr>
        <p:spPr>
          <a:xfrm>
            <a:off x="448734" y="197935"/>
            <a:ext cx="10515600" cy="3693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Seniorze! Uważaj </a:t>
            </a:r>
            <a:r>
              <a:rPr lang="pl-PL" b="1" dirty="0">
                <a:solidFill>
                  <a:schemeClr val="bg1"/>
                </a:solidFill>
              </a:rPr>
              <a:t>na oszustów</a:t>
            </a:r>
            <a:r>
              <a:rPr lang="pl-PL" dirty="0">
                <a:solidFill>
                  <a:schemeClr val="bg1"/>
                </a:solidFill>
              </a:rPr>
              <a:t>! Pamiętaj o bezpieczeństwie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157789" y="1104706"/>
            <a:ext cx="4631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b="1" baseline="30000" dirty="0">
                <a:solidFill>
                  <a:srgbClr val="00B050"/>
                </a:solidFill>
              </a:rPr>
              <a:t>Oszustwo „na </a:t>
            </a:r>
            <a:r>
              <a:rPr lang="pl-PL" sz="4800" b="1" baseline="30000" dirty="0" smtClean="0">
                <a:solidFill>
                  <a:srgbClr val="00B050"/>
                </a:solidFill>
              </a:rPr>
              <a:t>kolegę”</a:t>
            </a:r>
            <a:endParaRPr lang="pl-PL" sz="4800" dirty="0">
              <a:solidFill>
                <a:srgbClr val="00B050"/>
              </a:solidFill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4547061" y="1133599"/>
            <a:ext cx="7453943" cy="176971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just"/>
            <a:r>
              <a:rPr lang="pl-PL" sz="2300" dirty="0"/>
              <a:t>Przy przestępstwach </a:t>
            </a:r>
            <a:r>
              <a:rPr lang="pl-PL" sz="2300" b="1" dirty="0"/>
              <a:t>„na kolegę” </a:t>
            </a:r>
            <a:r>
              <a:rPr lang="pl-PL" sz="2300" dirty="0"/>
              <a:t>– oszuści podają się za kolegę syna lub córki.</a:t>
            </a:r>
          </a:p>
          <a:p>
            <a:pPr algn="just"/>
            <a:r>
              <a:rPr lang="pl-PL" sz="2300" dirty="0"/>
              <a:t>Swoją pewnością siebie i informacjami, które posiadają udaje im się </a:t>
            </a:r>
            <a:r>
              <a:rPr lang="pl-PL" sz="2300" dirty="0" smtClean="0"/>
              <a:t>wzbudzić zaufanie</a:t>
            </a:r>
            <a:r>
              <a:rPr lang="pl-PL" sz="2300" dirty="0"/>
              <a:t>, wprowadzić w błąd zaskoczoną osobę, a następnie wyłudzić od </a:t>
            </a:r>
            <a:r>
              <a:rPr lang="pl-PL" sz="2300" dirty="0" smtClean="0"/>
              <a:t>niej pieniądze</a:t>
            </a:r>
            <a:r>
              <a:rPr lang="pl-PL" sz="2300" dirty="0"/>
              <a:t>.</a:t>
            </a:r>
            <a:endParaRPr lang="pl-PL" sz="2300" baseline="30000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99600" y="3599505"/>
            <a:ext cx="4631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b="1" baseline="30000" dirty="0">
                <a:solidFill>
                  <a:srgbClr val="00B050"/>
                </a:solidFill>
              </a:rPr>
              <a:t>Oszustwo „na </a:t>
            </a:r>
            <a:r>
              <a:rPr lang="pl-PL" sz="4800" b="1" baseline="30000" dirty="0" smtClean="0">
                <a:solidFill>
                  <a:srgbClr val="00B050"/>
                </a:solidFill>
              </a:rPr>
              <a:t>policjanta”</a:t>
            </a:r>
            <a:endParaRPr lang="pl-PL" sz="4800" dirty="0">
              <a:solidFill>
                <a:srgbClr val="00B050"/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4463934" y="3632091"/>
            <a:ext cx="753707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300" dirty="0"/>
              <a:t>Sprawcy oszustw mogą także podszywać się </a:t>
            </a:r>
            <a:r>
              <a:rPr lang="pl-PL" sz="2300" dirty="0" smtClean="0"/>
              <a:t>pod </a:t>
            </a:r>
            <a:r>
              <a:rPr lang="pl-PL" sz="2300" b="1" dirty="0" smtClean="0"/>
              <a:t>funkcjonariuszy </a:t>
            </a:r>
            <a:r>
              <a:rPr lang="pl-PL" sz="2300" b="1" dirty="0"/>
              <a:t>policji </a:t>
            </a:r>
            <a:r>
              <a:rPr lang="pl-PL" sz="2300" b="1" dirty="0" smtClean="0"/>
              <a:t>lub straży </a:t>
            </a:r>
            <a:r>
              <a:rPr lang="pl-PL" sz="2300" b="1" dirty="0"/>
              <a:t>miejskiej</a:t>
            </a:r>
            <a:r>
              <a:rPr lang="pl-PL" sz="2300" dirty="0"/>
              <a:t>. Informują nas, iż np. ktoś z rodziny nie ma pieniędzy, aby </a:t>
            </a:r>
            <a:r>
              <a:rPr lang="pl-PL" sz="2300" dirty="0" smtClean="0"/>
              <a:t>zapłacić za </a:t>
            </a:r>
            <a:r>
              <a:rPr lang="pl-PL" sz="2300" dirty="0"/>
              <a:t>mandat. Mogą też twierdzić, że ktoś z rodziny popełnił </a:t>
            </a:r>
            <a:r>
              <a:rPr lang="pl-PL" sz="2300" dirty="0" smtClean="0"/>
              <a:t>przestępstwo lub </a:t>
            </a:r>
            <a:r>
              <a:rPr lang="pl-PL" sz="2300" dirty="0"/>
              <a:t>jechał samochodem pod wpływem alkoholu. Sugerują, iż sprawę </a:t>
            </a:r>
            <a:r>
              <a:rPr lang="pl-PL" sz="2300" dirty="0" smtClean="0"/>
              <a:t>można załatwić </a:t>
            </a:r>
            <a:r>
              <a:rPr lang="pl-PL" sz="2300" dirty="0"/>
              <a:t>„polubownie”, by chęć pomocy bliskim skłoniła nas do wręczenia </a:t>
            </a:r>
            <a:r>
              <a:rPr lang="pl-PL" sz="2300" dirty="0" smtClean="0"/>
              <a:t>pieniędzy nieuczciwym </a:t>
            </a:r>
            <a:r>
              <a:rPr lang="pl-PL" sz="2300" dirty="0"/>
              <a:t>„przebierańcom”.</a:t>
            </a: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1" y="4520776"/>
            <a:ext cx="3785728" cy="194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26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89919" y="972695"/>
            <a:ext cx="4631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b="1" baseline="30000" dirty="0">
                <a:solidFill>
                  <a:srgbClr val="00B050"/>
                </a:solidFill>
              </a:rPr>
              <a:t>Oszustwo „na </a:t>
            </a:r>
            <a:r>
              <a:rPr lang="pl-PL" sz="4800" b="1" baseline="30000" dirty="0" smtClean="0">
                <a:solidFill>
                  <a:srgbClr val="00B050"/>
                </a:solidFill>
              </a:rPr>
              <a:t>akwizytora”</a:t>
            </a:r>
            <a:endParaRPr lang="pl-PL" sz="4800" dirty="0">
              <a:solidFill>
                <a:srgbClr val="00B050"/>
              </a:solidFill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0" y="0"/>
            <a:ext cx="12192000" cy="56726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/>
          <p:cNvSpPr txBox="1"/>
          <p:nvPr/>
        </p:nvSpPr>
        <p:spPr>
          <a:xfrm>
            <a:off x="448734" y="197935"/>
            <a:ext cx="10515600" cy="3693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Seniorze! Uważaj </a:t>
            </a:r>
            <a:r>
              <a:rPr lang="pl-PL" b="1" dirty="0">
                <a:solidFill>
                  <a:schemeClr val="bg1"/>
                </a:solidFill>
              </a:rPr>
              <a:t>na oszustów</a:t>
            </a:r>
            <a:r>
              <a:rPr lang="pl-PL" dirty="0">
                <a:solidFill>
                  <a:schemeClr val="bg1"/>
                </a:solidFill>
              </a:rPr>
              <a:t>! Pamiętaj o bezpieczeństwie</a:t>
            </a:r>
          </a:p>
        </p:txBody>
      </p:sp>
      <p:sp>
        <p:nvSpPr>
          <p:cNvPr id="9" name="Prostokąt 8"/>
          <p:cNvSpPr/>
          <p:nvPr/>
        </p:nvSpPr>
        <p:spPr>
          <a:xfrm>
            <a:off x="5126181" y="1080623"/>
            <a:ext cx="699377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300" dirty="0"/>
              <a:t>Podobne działania mogą być wykorzystane przez </a:t>
            </a:r>
            <a:r>
              <a:rPr lang="pl-PL" sz="2300" b="1" dirty="0"/>
              <a:t>domokrążców </a:t>
            </a:r>
            <a:r>
              <a:rPr lang="pl-PL" sz="2300" dirty="0" smtClean="0"/>
              <a:t>oferujących do </a:t>
            </a:r>
            <a:r>
              <a:rPr lang="pl-PL" sz="2300" dirty="0"/>
              <a:t>sprzedaży tanie towary lub też przez osoby przynoszące „dobrą </a:t>
            </a:r>
            <a:r>
              <a:rPr lang="pl-PL" sz="2300" dirty="0" smtClean="0"/>
              <a:t>nowinę” o </a:t>
            </a:r>
            <a:r>
              <a:rPr lang="pl-PL" sz="2300" dirty="0"/>
              <a:t>wygranej w różnego rodzaju konkursach lub loteriach. Z chęci zysku lub z </a:t>
            </a:r>
            <a:r>
              <a:rPr lang="pl-PL" sz="2300" dirty="0" smtClean="0"/>
              <a:t>powodu własnej </a:t>
            </a:r>
            <a:r>
              <a:rPr lang="pl-PL" sz="2300" dirty="0"/>
              <a:t>naiwności można w tego typu sytuacjach łatwo stać się </a:t>
            </a:r>
            <a:r>
              <a:rPr lang="pl-PL" sz="2300" dirty="0" smtClean="0"/>
              <a:t>ofiarą oszustów</a:t>
            </a:r>
            <a:r>
              <a:rPr lang="pl-PL" sz="2300" dirty="0"/>
              <a:t>.</a:t>
            </a:r>
          </a:p>
        </p:txBody>
      </p:sp>
      <p:pic>
        <p:nvPicPr>
          <p:cNvPr id="2050" name="Picture 2" descr="http://g1.gazetaprawna.pl/p/_wspolne/pliki/877000/877468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78" y="3545882"/>
            <a:ext cx="6376015" cy="313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m.natemat.pl/cb129b631fcdc0277bbef874f25cbb40,640,0,0,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19" y="2209120"/>
            <a:ext cx="4038753" cy="269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szustwo na akwizytora [DownTube.pl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115" y="6124235"/>
            <a:ext cx="1045769" cy="73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40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0" y="0"/>
            <a:ext cx="12192000" cy="56726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le tekstowe 7"/>
          <p:cNvSpPr txBox="1"/>
          <p:nvPr/>
        </p:nvSpPr>
        <p:spPr>
          <a:xfrm>
            <a:off x="448734" y="197935"/>
            <a:ext cx="10515600" cy="3693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Seniorze! Uważaj </a:t>
            </a:r>
            <a:r>
              <a:rPr lang="pl-PL" b="1" dirty="0">
                <a:solidFill>
                  <a:schemeClr val="bg1"/>
                </a:solidFill>
              </a:rPr>
              <a:t>na oszustów</a:t>
            </a:r>
            <a:r>
              <a:rPr lang="pl-PL" dirty="0">
                <a:solidFill>
                  <a:schemeClr val="bg1"/>
                </a:solidFill>
              </a:rPr>
              <a:t>! Pamiętaj o bezpieczeństwie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189918" y="972695"/>
            <a:ext cx="7890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b="1" baseline="30000" dirty="0">
                <a:solidFill>
                  <a:srgbClr val="00B050"/>
                </a:solidFill>
              </a:rPr>
              <a:t>Oszustwo „na </a:t>
            </a:r>
            <a:r>
              <a:rPr lang="pl-PL" sz="4800" b="1" baseline="30000" dirty="0" smtClean="0">
                <a:solidFill>
                  <a:srgbClr val="00B050"/>
                </a:solidFill>
              </a:rPr>
              <a:t>pracownika opieki społecznej”</a:t>
            </a:r>
            <a:endParaRPr lang="pl-PL" sz="4800" dirty="0">
              <a:solidFill>
                <a:srgbClr val="00B050"/>
              </a:solidFill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3291840" y="1859340"/>
            <a:ext cx="8753301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300" dirty="0"/>
              <a:t>Oszuści podają się za </a:t>
            </a:r>
            <a:r>
              <a:rPr lang="pl-PL" sz="2300" b="1" dirty="0"/>
              <a:t>pracowników opieki społecznej, urzędu </a:t>
            </a:r>
            <a:r>
              <a:rPr lang="pl-PL" sz="2300" b="1" dirty="0" smtClean="0"/>
              <a:t>skarbowego, ZUS-u </a:t>
            </a:r>
            <a:r>
              <a:rPr lang="pl-PL" sz="2300" dirty="0"/>
              <a:t>twierdząc, iż potencjalna ofiara </a:t>
            </a:r>
            <a:r>
              <a:rPr lang="pl-PL" sz="2300" dirty="0" smtClean="0"/>
              <a:t>otrzymała świadczenia </a:t>
            </a:r>
            <a:r>
              <a:rPr lang="pl-PL" sz="2300" dirty="0"/>
              <a:t>pieniężne </a:t>
            </a:r>
            <a:r>
              <a:rPr lang="pl-PL" sz="2300" dirty="0" smtClean="0"/>
              <a:t>lub materialne</a:t>
            </a:r>
            <a:r>
              <a:rPr lang="pl-PL" sz="2300" dirty="0"/>
              <a:t>, </a:t>
            </a:r>
            <a:r>
              <a:rPr lang="pl-PL" sz="2300" dirty="0" smtClean="0"/>
              <a:t>przysługuje jej dodatkowa opieka medyczna, zwrot </a:t>
            </a:r>
            <a:r>
              <a:rPr lang="pl-PL" sz="2300" dirty="0"/>
              <a:t>podatku, </a:t>
            </a:r>
            <a:r>
              <a:rPr lang="pl-PL" sz="2300" dirty="0" smtClean="0"/>
              <a:t>większa </a:t>
            </a:r>
            <a:r>
              <a:rPr lang="pl-PL" sz="2300" dirty="0"/>
              <a:t>emeryturę lub </a:t>
            </a:r>
            <a:r>
              <a:rPr lang="pl-PL" sz="2300" dirty="0" smtClean="0"/>
              <a:t>renta. </a:t>
            </a:r>
            <a:r>
              <a:rPr lang="pl-PL" sz="2300" dirty="0"/>
              <a:t>W celu </a:t>
            </a:r>
            <a:r>
              <a:rPr lang="pl-PL" sz="2300" dirty="0" smtClean="0"/>
              <a:t>uzyskania gotówki </a:t>
            </a:r>
            <a:r>
              <a:rPr lang="pl-PL" sz="2300" dirty="0"/>
              <a:t>nakazują uiścić opłatę manipulacyjną lub dać pieniądze na </a:t>
            </a:r>
            <a:r>
              <a:rPr lang="pl-PL" sz="2300" dirty="0" smtClean="0"/>
              <a:t>zakup znaczków </a:t>
            </a:r>
            <a:r>
              <a:rPr lang="pl-PL" sz="2300" dirty="0"/>
              <a:t>skarbowych. Działanie to ma na celu wskazanie przez </a:t>
            </a:r>
            <a:r>
              <a:rPr lang="pl-PL" sz="2300" dirty="0" smtClean="0"/>
              <a:t>domownika miejsca</a:t>
            </a:r>
            <a:r>
              <a:rPr lang="pl-PL" sz="2300" dirty="0"/>
              <a:t>, gdzie są przechowywane </a:t>
            </a:r>
            <a:r>
              <a:rPr lang="pl-PL" sz="2300" dirty="0" smtClean="0"/>
              <a:t>pieniądze. Oszuści mogą też udawać przedstawicieli elektrowni czy administracji budynku. Często działają parami: jedna osoba zagaduje seniora, odwracając jego uwagę, a druga udaje, że idzie np. zrobić przegląd techniczny instalacji. Zamiast tego przeszukuje mieszkanie starszej osoby i kradnie gotówkę czy biżuterię.</a:t>
            </a:r>
            <a:endParaRPr lang="pl-PL" sz="2300" baseline="30000" dirty="0">
              <a:solidFill>
                <a:prstClr val="white"/>
              </a:solidFill>
            </a:endParaRPr>
          </a:p>
          <a:p>
            <a:endParaRPr lang="pl-PL" dirty="0"/>
          </a:p>
        </p:txBody>
      </p:sp>
      <p:pic>
        <p:nvPicPr>
          <p:cNvPr id="3074" name="Picture 2" descr="http://www.senior.pl/Uwaga-na-manipulacje-jakie-techniki-stosuja-akwizytorzy_img505f94772833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4388"/>
            <a:ext cx="3302910" cy="207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kąd oszuści biorą nasze dane osobowe_ [DownTube.pl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bright="-2000"/>
          </a:blip>
          <a:stretch>
            <a:fillRect/>
          </a:stretch>
        </p:blipFill>
        <p:spPr>
          <a:xfrm>
            <a:off x="0" y="6002593"/>
            <a:ext cx="1140542" cy="85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02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0" y="0"/>
            <a:ext cx="12192000" cy="56726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42733" cy="365125"/>
          </a:xfrm>
        </p:spPr>
        <p:txBody>
          <a:bodyPr/>
          <a:lstStyle/>
          <a:p>
            <a:fld id="{79B073D8-A309-4CEE-941B-2D93A764A108}" type="slidenum">
              <a:rPr lang="pl-PL" smtClean="0">
                <a:solidFill>
                  <a:schemeClr val="accent1">
                    <a:lumMod val="75000"/>
                  </a:schemeClr>
                </a:solidFill>
              </a:rPr>
              <a:t>8</a:t>
            </a:fld>
            <a:endParaRPr lang="pl-P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448734" y="197935"/>
            <a:ext cx="10515600" cy="3693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Seniorze! Uważaj </a:t>
            </a:r>
            <a:r>
              <a:rPr lang="pl-PL" b="1" dirty="0">
                <a:solidFill>
                  <a:schemeClr val="bg1"/>
                </a:solidFill>
              </a:rPr>
              <a:t>na oszustów</a:t>
            </a:r>
            <a:r>
              <a:rPr lang="pl-PL" dirty="0">
                <a:solidFill>
                  <a:schemeClr val="bg1"/>
                </a:solidFill>
              </a:rPr>
              <a:t>! Pamiętaj o bezpieczeństwie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448734" y="1684498"/>
            <a:ext cx="7299085" cy="287258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pl-PL" sz="6000" b="1" baseline="30000" dirty="0" smtClean="0">
                <a:solidFill>
                  <a:schemeClr val="accent1">
                    <a:lumMod val="75000"/>
                  </a:schemeClr>
                </a:solidFill>
              </a:rPr>
              <a:t>5 zasad bezpieczeństwa</a:t>
            </a:r>
          </a:p>
          <a:p>
            <a:endParaRPr lang="pl-PL" sz="6000" b="1" baseline="30000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pl-PL" sz="4000" b="1" baseline="30000" dirty="0" smtClean="0"/>
              <a:t>1. </a:t>
            </a:r>
            <a:r>
              <a:rPr lang="pl-PL" sz="4000" baseline="30000" dirty="0" smtClean="0"/>
              <a:t>Nigdy nie otwieraj drzwi, jeśli nie jesteś pewien, kto znajduje się po drugiej stronie. Jeśli nie masz wizjera w drzwiach, poproś bliskich o jego zamontowanie.</a:t>
            </a:r>
            <a:endParaRPr lang="pl-PL" sz="4000" baseline="300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0439" y="567267"/>
            <a:ext cx="4011561" cy="629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90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/>
          <p:cNvSpPr/>
          <p:nvPr/>
        </p:nvSpPr>
        <p:spPr>
          <a:xfrm>
            <a:off x="0" y="2130251"/>
            <a:ext cx="12192000" cy="137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0" y="0"/>
            <a:ext cx="12192000" cy="56726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/>
          <p:cNvSpPr txBox="1"/>
          <p:nvPr/>
        </p:nvSpPr>
        <p:spPr>
          <a:xfrm>
            <a:off x="448734" y="197935"/>
            <a:ext cx="10515600" cy="3693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</a:rPr>
              <a:t>Seniorze! Uważaj </a:t>
            </a:r>
            <a:r>
              <a:rPr lang="pl-PL" b="1" dirty="0">
                <a:solidFill>
                  <a:schemeClr val="bg1"/>
                </a:solidFill>
              </a:rPr>
              <a:t>na oszustów</a:t>
            </a:r>
            <a:r>
              <a:rPr lang="pl-PL" dirty="0">
                <a:solidFill>
                  <a:schemeClr val="bg1"/>
                </a:solidFill>
              </a:rPr>
              <a:t>! Pamiętaj o bezpieczeństwie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127819" y="765203"/>
            <a:ext cx="11808541" cy="6343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2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pl-PL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Jeśli ktoś obcy prosi Cię o otwarcie drzwi, zapytaj o cel wizyty. Gdy ta osoba stwierdzi, że jest przedstawicielem policji, elektrowni, administracji itp., poproś o okazanie odpowiedniego dokumentu. Obejrzyj go dokładnie. W razie wątpliwości umów się na inny termin, sprawdzając uprzednio w administracji osiedla lub odpowiedniej instytucji wiarygodność odwiedzającego.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25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pl-PL" sz="2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pl-PL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Staraj się nie przechowywać dużych sum pieniędzy w domu. Ukrywanie gotówki lub biżuterii między ubraniami, książkami czy pod materacem niestety nie jest skutecznym zabezpieczeniem. Lepszym miejscem jest konto w banku.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25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pl-PL" sz="2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pl-PL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Jeżeli ktoś w natarczywy sposób prosi o wpuszczenie do mieszkania, zadzwoń na policję, do sąsiada, bliskich.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25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pl-PL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Nigdy nie dawaj pieniędzy obcym osobom – nawet jeśli ktoś twierdzi, że jest znajomym Twojego dziecka czy wnuka. Jeżeli wydaje Ci się, że ktoś próbuje Cię oszukać, nie wahaj się i powiadom policję. Możesz zadzwonić z telefonu stacjonarnego na numer </a:t>
            </a:r>
            <a:r>
              <a:rPr lang="pl-PL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997</a:t>
            </a:r>
            <a:r>
              <a:rPr lang="pl-PL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lub z komórki na </a:t>
            </a:r>
            <a:r>
              <a:rPr lang="pl-PL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112</a:t>
            </a:r>
            <a:r>
              <a:rPr lang="pl-PL" sz="2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4279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841</TotalTime>
  <Words>822</Words>
  <Application>Microsoft Office PowerPoint</Application>
  <PresentationFormat>Niestandardowy</PresentationFormat>
  <Paragraphs>72</Paragraphs>
  <Slides>12</Slides>
  <Notes>8</Notes>
  <HiddenSlides>0</HiddenSlides>
  <MMClips>3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3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cp:lastModifiedBy>Waligóra Artur</cp:lastModifiedBy>
  <cp:revision>87</cp:revision>
  <dcterms:created xsi:type="dcterms:W3CDTF">2015-09-02T06:42:54Z</dcterms:created>
  <dcterms:modified xsi:type="dcterms:W3CDTF">2016-06-01T11:35:00Z</dcterms:modified>
</cp:coreProperties>
</file>